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94" r:id="rId12"/>
    <p:sldId id="269" r:id="rId13"/>
    <p:sldId id="270" r:id="rId14"/>
    <p:sldId id="271" r:id="rId15"/>
    <p:sldId id="274" r:id="rId16"/>
    <p:sldId id="276" r:id="rId17"/>
    <p:sldId id="277" r:id="rId18"/>
    <p:sldId id="278" r:id="rId19"/>
    <p:sldId id="280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5" r:id="rId29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0426" autoAdjust="0"/>
    <p:restoredTop sz="86333" autoAdjust="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A186440-221B-4B1B-800B-27C745BEBD77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9DEBA50-8677-43EC-8D02-978AD557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2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918BF06-283B-4083-A020-7BF1DA6AA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31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755B21-5305-4188-8BC4-7438E03E5CE2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E83FA7-4E7C-434D-B6CF-9008031B6C27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08F049-D2D2-4BDA-9173-98C0F710558F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51BD42-98E9-484A-B050-7B5282035D4E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5A5B4F-3DF0-4F27-9661-D355CB2D6009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23490C-5253-41C7-92C4-78E66DC544A4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1416FD-AEA5-4258-8328-75520ECBE46F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51872AE-C307-47C4-896F-A15B6FB90A04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BD28D0-0469-44AC-8941-0DCDA4917CC8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9DD161-A4EB-4F84-84A2-21BE039EE57F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CC0FFF-8F4D-4DE9-B9B5-1772D0E8D4B8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69AD92E-4DB5-4844-A005-38979C7E54F9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58D72E-657F-4C80-87A6-24852B4955C3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1511AC6-9EB8-4298-AC97-1680CF1333BE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49FF89-B195-4E6E-997C-FF9372F43368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384187-F801-4815-A674-A2F7ED03976D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7C78FF6-6790-4265-82AD-323D2EA352C8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0481E7-F6ED-4030-820C-3932599FE431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B6F535-E1A5-4F54-8F06-58AF0208DEBC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5D75C17-E3E3-450E-90FD-4E70F881512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AD03DE-4A79-4B47-AC97-1B6B06BE3E97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E33D66-C497-466D-B221-0A60A087A233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1B7DBC-F326-477D-868E-CCE37B0E8696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418133-3C33-44A7-88BD-DC424835C2DC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26901E-5689-4782-9453-9608C6C27BA8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AFF28E-7E25-4BAB-87DC-8AF4ADB0CE59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80010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Chapter 11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Rehabilitation, Treatment, </a:t>
            </a:r>
          </a:p>
          <a:p>
            <a:pPr eaLnBrk="1" hangingPunct="1"/>
            <a:r>
              <a:rPr lang="en-US" smtClean="0"/>
              <a:t>and Job Training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5"/>
    </mc:Choice>
    <mc:Fallback xmlns="">
      <p:transition spd="slow" advTm="12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4478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Evidence shows that rehabilitation and treatment work best with reasoning training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Assumes some do not know how to make rational decisions, act impulsively.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Evidence many do not think about their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What does this mean?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We need to improve offenders’ ability to make decisions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Reasoning training assumes that there are impulsive people in need of “correction”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What does the research show?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Evidence is mixed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793037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Reasoning Training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99"/>
    </mc:Choice>
    <mc:Fallback xmlns="">
      <p:transition spd="slow" advTm="62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82688" y="1524000"/>
            <a:ext cx="7772400" cy="4608513"/>
          </a:xfrm>
        </p:spPr>
        <p:txBody>
          <a:bodyPr/>
          <a:lstStyle/>
          <a:p>
            <a:r>
              <a:rPr lang="en-US" smtClean="0"/>
              <a:t>Training program- relies on audiovisual presentations, reasoning exercises, games, group discussions to change clients decision making processes.</a:t>
            </a:r>
          </a:p>
          <a:p>
            <a:r>
              <a:rPr lang="en-US" smtClean="0"/>
              <a:t>Seems to work well for low risk offenders.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1066800"/>
          </a:xfrm>
        </p:spPr>
        <p:txBody>
          <a:bodyPr/>
          <a:lstStyle/>
          <a:p>
            <a:r>
              <a:rPr lang="en-US" sz="3600" smtClean="0"/>
              <a:t>Reasoning and Rehabilitation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22"/>
    </mc:Choice>
    <mc:Fallback xmlns="">
      <p:transition spd="slow" advTm="31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371600"/>
            <a:ext cx="7772400" cy="4760913"/>
          </a:xfrm>
        </p:spPr>
        <p:txBody>
          <a:bodyPr/>
          <a:lstStyle/>
          <a:p>
            <a:pPr eaLnBrk="1" hangingPunct="1"/>
            <a:r>
              <a:rPr lang="en-US" sz="2000" smtClean="0"/>
              <a:t>Some criminals (and people in general) are just plain angry</a:t>
            </a:r>
          </a:p>
          <a:p>
            <a:pPr eaLnBrk="1" hangingPunct="1"/>
            <a:r>
              <a:rPr lang="en-US" sz="2000" smtClean="0"/>
              <a:t>If anger is linked to criminality, then anger management may discourage criminals from offending</a:t>
            </a:r>
          </a:p>
          <a:p>
            <a:pPr eaLnBrk="1" hangingPunct="1"/>
            <a:r>
              <a:rPr lang="en-US" sz="2000" smtClean="0"/>
              <a:t>Most anger management programs have been used for	</a:t>
            </a:r>
          </a:p>
          <a:p>
            <a:pPr lvl="1" eaLnBrk="1" hangingPunct="1"/>
            <a:r>
              <a:rPr lang="en-US" sz="1800" smtClean="0"/>
              <a:t>Domestic abusers</a:t>
            </a:r>
          </a:p>
          <a:p>
            <a:pPr lvl="1" eaLnBrk="1" hangingPunct="1"/>
            <a:r>
              <a:rPr lang="en-US" sz="1800" smtClean="0"/>
              <a:t>Drug addicts</a:t>
            </a:r>
          </a:p>
          <a:p>
            <a:pPr lvl="1" eaLnBrk="1" hangingPunct="1"/>
            <a:r>
              <a:rPr lang="en-US" sz="1800" smtClean="0"/>
              <a:t>Many others</a:t>
            </a:r>
          </a:p>
          <a:p>
            <a:pPr eaLnBrk="1" hangingPunct="1"/>
            <a:r>
              <a:rPr lang="en-US" sz="2000" smtClean="0"/>
              <a:t>Does it work?</a:t>
            </a:r>
          </a:p>
          <a:p>
            <a:pPr lvl="1" eaLnBrk="1" hangingPunct="1"/>
            <a:r>
              <a:rPr lang="en-US" sz="1800" smtClean="0"/>
              <a:t>Most studies say no, some say maybe.</a:t>
            </a:r>
          </a:p>
          <a:p>
            <a:pPr lvl="1" eaLnBrk="1" hangingPunct="1"/>
            <a:r>
              <a:rPr lang="en-US" sz="1800" smtClean="0"/>
              <a:t>Very little attention to recidivism in the literature. Is this a good measure, however?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793037" cy="8382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Anger Management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84"/>
    </mc:Choice>
    <mc:Fallback xmlns="">
      <p:transition spd="slow" advTm="65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Many criminals, if not most, don’t give much thought to the suffering of their victims</a:t>
            </a:r>
          </a:p>
          <a:p>
            <a:pPr eaLnBrk="1" hangingPunct="1"/>
            <a:r>
              <a:rPr lang="en-US" sz="2000" smtClean="0"/>
              <a:t>Victim awareness programs are intended to</a:t>
            </a:r>
          </a:p>
          <a:p>
            <a:pPr lvl="1" eaLnBrk="1" hangingPunct="1"/>
            <a:r>
              <a:rPr lang="en-US" sz="1800" smtClean="0"/>
              <a:t>Help offenders appreciate the victim’s experience</a:t>
            </a:r>
          </a:p>
          <a:p>
            <a:pPr lvl="1" eaLnBrk="1" hangingPunct="1"/>
            <a:r>
              <a:rPr lang="en-US" sz="1800" smtClean="0"/>
              <a:t>Help offenders understand the impact of their behavior on others</a:t>
            </a:r>
          </a:p>
          <a:p>
            <a:pPr lvl="1" eaLnBrk="1" hangingPunct="1"/>
            <a:r>
              <a:rPr lang="en-US" sz="1800" smtClean="0"/>
              <a:t>Improve offender’s sense of empathy</a:t>
            </a:r>
          </a:p>
          <a:p>
            <a:pPr eaLnBrk="1" hangingPunct="1"/>
            <a:r>
              <a:rPr lang="en-US" sz="2000" smtClean="0"/>
              <a:t>Very popular for</a:t>
            </a:r>
          </a:p>
          <a:p>
            <a:pPr lvl="1" eaLnBrk="1" hangingPunct="1"/>
            <a:r>
              <a:rPr lang="en-US" sz="1800" smtClean="0"/>
              <a:t>First time offenders</a:t>
            </a:r>
          </a:p>
          <a:p>
            <a:pPr lvl="1" eaLnBrk="1" hangingPunct="1"/>
            <a:r>
              <a:rPr lang="en-US" sz="1800" smtClean="0"/>
              <a:t>Drunk drivers</a:t>
            </a:r>
          </a:p>
          <a:p>
            <a:pPr eaLnBrk="1" hangingPunct="1"/>
            <a:r>
              <a:rPr lang="en-US" sz="2000" smtClean="0"/>
              <a:t>Does it work?</a:t>
            </a:r>
          </a:p>
          <a:p>
            <a:pPr lvl="1" eaLnBrk="1" hangingPunct="1"/>
            <a:r>
              <a:rPr lang="en-US" sz="1800" smtClean="0"/>
              <a:t>Victim impact panels may help, and problem with short-lived results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Improving Victim Awareness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23"/>
    </mc:Choice>
    <mc:Fallback xmlns="">
      <p:transition spd="slow" advTm="61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Life skills consist of the tools people use to overcome life’s little challenges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Three types of life skills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Drug resistance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Personal self-management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Self-image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Understanding how one is influenced by others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Analyzing problem situations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Evaluating consequences associated with action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Minimizing stress and anxiety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General social skills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Ability to interact with others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Ability to be assertive and exude confidence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Does it work?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Probably best for school students. Are older people to “set in their ways” to make changes?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Life Skills Training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23"/>
    </mc:Choice>
    <mc:Fallback xmlns="">
      <p:transition spd="slow" advTm="118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/>
            <a:r>
              <a:rPr lang="en-US" smtClean="0"/>
              <a:t>Treatment refers to methods of dealing with people who are “addicted” to crime</a:t>
            </a:r>
          </a:p>
          <a:p>
            <a:pPr eaLnBrk="1" hangingPunct="1"/>
            <a:r>
              <a:rPr lang="en-US" smtClean="0"/>
              <a:t>Who is addicted to crime?</a:t>
            </a:r>
          </a:p>
          <a:p>
            <a:pPr lvl="1" eaLnBrk="1" hangingPunct="1"/>
            <a:r>
              <a:rPr lang="en-US" smtClean="0"/>
              <a:t>Drug addicts</a:t>
            </a:r>
          </a:p>
          <a:p>
            <a:pPr lvl="1" eaLnBrk="1" hangingPunct="1"/>
            <a:r>
              <a:rPr lang="en-US" smtClean="0"/>
              <a:t>Certain sex offenders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Treatment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55"/>
    </mc:Choice>
    <mc:Fallback xmlns="">
      <p:transition spd="slow" advTm="28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Most research on in-prison drug treatment has focused on therapeutic communities, in reality little drug treatment occurs.</a:t>
            </a:r>
          </a:p>
          <a:p>
            <a:pPr eaLnBrk="1" hangingPunct="1"/>
            <a:r>
              <a:rPr lang="en-US" sz="1800" smtClean="0"/>
              <a:t>What does the research show?</a:t>
            </a:r>
          </a:p>
          <a:p>
            <a:pPr lvl="1" eaLnBrk="1" hangingPunct="1"/>
            <a:r>
              <a:rPr lang="en-US" sz="1600" smtClean="0"/>
              <a:t>In general, drug treatment is effective, but</a:t>
            </a:r>
          </a:p>
          <a:p>
            <a:pPr lvl="2" eaLnBrk="1" hangingPunct="1"/>
            <a:r>
              <a:rPr lang="en-US" sz="1400" smtClean="0"/>
              <a:t>Criminogenic needs should be targeted</a:t>
            </a:r>
          </a:p>
          <a:p>
            <a:pPr lvl="2" eaLnBrk="1" hangingPunct="1"/>
            <a:r>
              <a:rPr lang="en-US" sz="1400" smtClean="0"/>
              <a:t>Treatment should be multimodal, focus on several “needs”</a:t>
            </a:r>
          </a:p>
          <a:p>
            <a:pPr lvl="2" eaLnBrk="1" hangingPunct="1"/>
            <a:r>
              <a:rPr lang="en-US" sz="1400" smtClean="0"/>
              <a:t>Treatment should take responsivity into account</a:t>
            </a:r>
          </a:p>
          <a:p>
            <a:pPr lvl="2" eaLnBrk="1" hangingPunct="1"/>
            <a:r>
              <a:rPr lang="en-US" sz="1400" smtClean="0"/>
              <a:t>Acknowledge that some offenders are higher risk than others</a:t>
            </a:r>
          </a:p>
          <a:p>
            <a:pPr lvl="2" eaLnBrk="1" hangingPunct="1"/>
            <a:r>
              <a:rPr lang="en-US" sz="1400" smtClean="0"/>
              <a:t>Skills-oriented and cognitive-behavioral approaches work best</a:t>
            </a:r>
          </a:p>
          <a:p>
            <a:pPr lvl="2" eaLnBrk="1" hangingPunct="1"/>
            <a:r>
              <a:rPr lang="en-US" sz="1400" smtClean="0"/>
              <a:t>Integrated and comprehensive treatment is best, at all stages of CJ process</a:t>
            </a:r>
          </a:p>
          <a:p>
            <a:pPr lvl="2" eaLnBrk="1" hangingPunct="1"/>
            <a:r>
              <a:rPr lang="en-US" sz="1400" smtClean="0"/>
              <a:t>Continuum of treatment necessary, monitoring, case management</a:t>
            </a:r>
          </a:p>
          <a:p>
            <a:pPr lvl="2" eaLnBrk="1" hangingPunct="1"/>
            <a:r>
              <a:rPr lang="en-US" sz="1400" smtClean="0"/>
              <a:t>Should seek help from families and employers</a:t>
            </a:r>
          </a:p>
          <a:p>
            <a:pPr lvl="2" eaLnBrk="1" hangingPunct="1"/>
            <a:r>
              <a:rPr lang="en-US" sz="1400" smtClean="0"/>
              <a:t>Need appropriate treatment dosages, to much versus to little.</a:t>
            </a:r>
          </a:p>
          <a:p>
            <a:pPr lvl="2" eaLnBrk="1" hangingPunct="1"/>
            <a:r>
              <a:rPr lang="en-US" sz="1400" smtClean="0"/>
              <a:t>Careful implementation (and evaluated)</a:t>
            </a:r>
          </a:p>
          <a:p>
            <a:pPr lvl="2" eaLnBrk="1" hangingPunct="1"/>
            <a:r>
              <a:rPr lang="en-US" sz="1400" smtClean="0"/>
              <a:t>Coerced treatment may work well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Treating Drug Addicts In Prison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49"/>
    </mc:Choice>
    <mc:Fallback xmlns="">
      <p:transition spd="slow" advTm="132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Drug treatment out of prison works when it has been preceded by some form of prison-based treatment.</a:t>
            </a:r>
          </a:p>
          <a:p>
            <a:pPr eaLnBrk="1" hangingPunct="1"/>
            <a:r>
              <a:rPr lang="en-US" smtClean="0"/>
              <a:t>Treatment that combines prison and community treatment work best.</a:t>
            </a:r>
          </a:p>
          <a:p>
            <a:pPr eaLnBrk="1" hangingPunct="1"/>
            <a:r>
              <a:rPr lang="en-US" smtClean="0"/>
              <a:t>Not much research is available concerning the effectiveness of purely community-based treatment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Out of Prison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03"/>
    </mc:Choice>
    <mc:Fallback xmlns="">
      <p:transition spd="slow" advTm="39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468687"/>
          </a:xfrm>
        </p:spPr>
        <p:txBody>
          <a:bodyPr/>
          <a:lstStyle/>
          <a:p>
            <a:pPr eaLnBrk="1" hangingPunct="1"/>
            <a:r>
              <a:rPr lang="en-US" smtClean="0"/>
              <a:t>Does drug testing affect drug use?</a:t>
            </a:r>
          </a:p>
          <a:p>
            <a:pPr lvl="1" eaLnBrk="1" hangingPunct="1"/>
            <a:r>
              <a:rPr lang="en-US" smtClean="0"/>
              <a:t>Most research suggests that testing alone makes little difference. Drug testing in conjunction with other interventions might work. Example, drug courts which combined treatment, testing, and supervision.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Drug Testing and Treatment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84"/>
    </mc:Choice>
    <mc:Fallback xmlns="">
      <p:transition spd="slow" advTm="35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Research on sex offender treatment is complicated because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Many types of sex offenders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Different levels of offending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prison 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Evidence conflicting, but less so when cognitive-behavioral component included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Out of prison 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Contrary to popular belief, many studies suggest sex offenders can be treated!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Treating Sex Offenders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92"/>
    </mc:Choice>
    <mc:Fallback xmlns="">
      <p:transition spd="slow" advTm="9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77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Rehabilitation, Treatment, and Job Training are never very popular with conservatives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They think each approach is “soft on crime”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think the evidence is not supportive of such approaches, it does not work.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 Unpopular Approach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78"/>
    </mc:Choice>
    <mc:Fallback xmlns="">
      <p:transition spd="slow" advTm="83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3716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Employment status has long been a factor linked to criminal activity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Employment high robbery and burglaries increase.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unemployment is linked to crime, then it stands to reason that job training could reduce crime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Some crimes (e.g., auto theft) go up when unemployment decreases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793037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Job Training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55"/>
    </mc:Choice>
    <mc:Fallback xmlns="">
      <p:transition spd="slow" advTm="61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Job training for convicts comes in several forms</a:t>
            </a:r>
          </a:p>
          <a:p>
            <a:pPr lvl="1" eaLnBrk="1" hangingPunct="1"/>
            <a:r>
              <a:rPr lang="en-US" smtClean="0"/>
              <a:t>Educational programs</a:t>
            </a:r>
          </a:p>
          <a:p>
            <a:pPr lvl="1" eaLnBrk="1" hangingPunct="1"/>
            <a:r>
              <a:rPr lang="en-US" smtClean="0"/>
              <a:t>Vocational training</a:t>
            </a:r>
          </a:p>
          <a:p>
            <a:pPr lvl="1" eaLnBrk="1" hangingPunct="1"/>
            <a:r>
              <a:rPr lang="en-US" smtClean="0"/>
              <a:t>Corrections industries</a:t>
            </a:r>
          </a:p>
          <a:p>
            <a:pPr lvl="1" eaLnBrk="1" hangingPunct="1"/>
            <a:r>
              <a:rPr lang="en-US" smtClean="0"/>
              <a:t>Work release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793037" cy="990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Job Training for Convicts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66"/>
    </mc:Choice>
    <mc:Fallback xmlns="">
      <p:transition spd="slow" advTm="26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Most criminals are undereducated</a:t>
            </a:r>
          </a:p>
          <a:p>
            <a:pPr eaLnBrk="1" hangingPunct="1"/>
            <a:r>
              <a:rPr lang="en-US" smtClean="0"/>
              <a:t>This has resulted in a push for ABE/GED training</a:t>
            </a:r>
          </a:p>
          <a:p>
            <a:pPr eaLnBrk="1" hangingPunct="1"/>
            <a:r>
              <a:rPr lang="en-US" smtClean="0"/>
              <a:t>Does education work?</a:t>
            </a:r>
          </a:p>
          <a:p>
            <a:pPr lvl="1" eaLnBrk="1" hangingPunct="1"/>
            <a:r>
              <a:rPr lang="en-US" smtClean="0"/>
              <a:t>Evidence is not convincing</a:t>
            </a:r>
          </a:p>
          <a:p>
            <a:pPr lvl="1" eaLnBrk="1" hangingPunct="1"/>
            <a:r>
              <a:rPr lang="en-US" smtClean="0"/>
              <a:t>Possible selection effect because education programs are usually voluntary</a:t>
            </a:r>
          </a:p>
          <a:p>
            <a:pPr lvl="1" eaLnBrk="1" hangingPunct="1"/>
            <a:r>
              <a:rPr lang="en-US" smtClean="0"/>
              <a:t>Effects modest at best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793037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Education as Job Training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9"/>
    </mc:Choice>
    <mc:Fallback xmlns="">
      <p:transition spd="slow" advTm="40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621087"/>
          </a:xfrm>
        </p:spPr>
        <p:txBody>
          <a:bodyPr/>
          <a:lstStyle/>
          <a:p>
            <a:pPr eaLnBrk="1" hangingPunct="1"/>
            <a:r>
              <a:rPr lang="en-US" smtClean="0"/>
              <a:t>Vocational training is used to train people to perform specific jobs with specific skills</a:t>
            </a:r>
          </a:p>
          <a:p>
            <a:pPr eaLnBrk="1" hangingPunct="1"/>
            <a:r>
              <a:rPr lang="en-US" smtClean="0"/>
              <a:t>Does it work?</a:t>
            </a:r>
          </a:p>
          <a:p>
            <a:pPr lvl="1" eaLnBrk="1" hangingPunct="1"/>
            <a:r>
              <a:rPr lang="en-US" smtClean="0"/>
              <a:t>In general, vocational training shows more promise than education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Vocational Training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79"/>
    </mc:Choice>
    <mc:Fallback xmlns="">
      <p:transition spd="slow" advTm="64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Correctional industries refers to goods and services produced by offenders during incarceration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Prison industries exist in every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Low pay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Goods sold to state agencies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Do they 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There is little evidence that correctional industries alone are helpful, not much call for license plate making in public.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More promise if industries teach offenders a vocation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Correctional Industries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52"/>
    </mc:Choice>
    <mc:Fallback xmlns="">
      <p:transition spd="slow" advTm="60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mtClean="0"/>
              <a:t>Some inmates may be released from prison, temporarily, to work</a:t>
            </a:r>
          </a:p>
          <a:p>
            <a:pPr eaLnBrk="1" hangingPunct="1"/>
            <a:r>
              <a:rPr lang="en-US" smtClean="0"/>
              <a:t>Little research is available</a:t>
            </a:r>
          </a:p>
          <a:p>
            <a:pPr lvl="1" eaLnBrk="1" hangingPunct="1"/>
            <a:r>
              <a:rPr lang="en-US" smtClean="0"/>
              <a:t>One study with conflicting results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Work Release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47"/>
    </mc:Choice>
    <mc:Fallback xmlns="">
      <p:transition spd="slow" advTm="33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Job training for convicts is reactive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Job training for the general public is proactive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Does job training for the general population 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Little research is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Job Corps studies show promise for training young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Other studies suggest youth should be targeted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Unlikely to prevent crime in general population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Job Training for the General Population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46"/>
    </mc:Choice>
    <mc:Fallback xmlns="">
      <p:transition spd="slow" advTm="47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Wilson has argued that problems result “When Work Disappears”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It stands to reason that jobs should be brought back to inner-city areas so crime can be reduced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Housing dispersal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Move residents to suburbs so they can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Housing mobility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Transportation for inner-city residents to get to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Do they 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Unclear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Housing Dispersal and Mobility Programs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23"/>
    </mc:Choice>
    <mc:Fallback xmlns="">
      <p:transition spd="slow" advTm="63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 to Rehabilitation, treatment, and job training.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51"/>
    </mc:Choice>
    <mc:Fallback xmlns="">
      <p:transition spd="slow" advTm="97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230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This chapter signals a movement from the right (conservative crime policy) to the left (liberal crime policy)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Other features of rehabilitation, treatment, and job training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They abandon the goals of incapacitation, retribution, and deterrence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They are premised on the positivist perspective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They acknowledge the role of the environment, but they seek to change people (as opposed to environmental conditions)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Movement toward the Left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01"/>
    </mc:Choice>
    <mc:Fallback xmlns="">
      <p:transition spd="slow" advTm="55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There are no uniform definitions of rehabilitation, treatment, and job training, but one suffices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planned correctional intervention that targets for change internal and/or social criminogenic factors with the goal of reducing recidivism and, where possible, of improving other aspects of an offender’s life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Definitions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87"/>
    </mc:Choice>
    <mc:Fallback xmlns="">
      <p:transition spd="slow" advTm="42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Rehabilitation and treatment programs work for some people and not others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How do offenders differ?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Risk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Some offenders are higher risk than others for recidivism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Need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Needs vary:  social skills, education, treatment, housing,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Responsivity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Some people are more responsive than others. Learning style differences important.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Criminals Are Not Created Equal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57"/>
    </mc:Choice>
    <mc:Fallback xmlns="">
      <p:transition spd="slow" advTm="126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/>
            <a:r>
              <a:rPr lang="en-US" smtClean="0"/>
              <a:t>Four types of rehabilitation have been identified</a:t>
            </a:r>
          </a:p>
          <a:p>
            <a:pPr lvl="1" eaLnBrk="1" hangingPunct="1"/>
            <a:r>
              <a:rPr lang="en-US" smtClean="0"/>
              <a:t>Cognitive skills improvement</a:t>
            </a:r>
          </a:p>
          <a:p>
            <a:pPr lvl="1" eaLnBrk="1" hangingPunct="1"/>
            <a:r>
              <a:rPr lang="en-US" smtClean="0"/>
              <a:t>Anger management</a:t>
            </a:r>
          </a:p>
          <a:p>
            <a:pPr lvl="1" eaLnBrk="1" hangingPunct="1"/>
            <a:r>
              <a:rPr lang="en-US" smtClean="0"/>
              <a:t>Victim awareness improvement</a:t>
            </a:r>
          </a:p>
          <a:p>
            <a:pPr lvl="1" eaLnBrk="1" hangingPunct="1"/>
            <a:r>
              <a:rPr lang="en-US" smtClean="0"/>
              <a:t>Life skills training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Rehabilitation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45"/>
    </mc:Choice>
    <mc:Fallback xmlns="">
      <p:transition spd="slow" advTm="32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Cognitive skills refer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People’s mental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How people perceive the world around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How people problem solve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How people make decisions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Cognitive psychology refers to a number of methods, but two categories can be identified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Morals training (but what is moral behavior?)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Reasoning training.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Targeting Cognitive Skills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9"/>
    </mc:Choice>
    <mc:Fallback xmlns="">
      <p:transition spd="slow" advTm="29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Studies show a link between moral judgment and criminal behavior</a:t>
            </a:r>
          </a:p>
          <a:p>
            <a:pPr eaLnBrk="1" hangingPunct="1"/>
            <a:r>
              <a:rPr lang="en-US" sz="2000" smtClean="0"/>
              <a:t>What constitutes “moral behavior?”</a:t>
            </a:r>
          </a:p>
          <a:p>
            <a:pPr lvl="1" eaLnBrk="1" hangingPunct="1"/>
            <a:r>
              <a:rPr lang="en-US" sz="1800" smtClean="0"/>
              <a:t>No clear answers</a:t>
            </a:r>
          </a:p>
          <a:p>
            <a:pPr eaLnBrk="1" hangingPunct="1"/>
            <a:r>
              <a:rPr lang="en-US" sz="2000" smtClean="0"/>
              <a:t>How can morals training proceed in the absence of agreement over morals?</a:t>
            </a:r>
          </a:p>
          <a:p>
            <a:pPr lvl="1" eaLnBrk="1" hangingPunct="1"/>
            <a:r>
              <a:rPr lang="en-US" sz="1800" smtClean="0"/>
              <a:t>We have to assume there is a degree of consensus about what is right/wrong</a:t>
            </a:r>
          </a:p>
          <a:p>
            <a:pPr eaLnBrk="1" hangingPunct="1"/>
            <a:r>
              <a:rPr lang="en-US" sz="2000" smtClean="0"/>
              <a:t>A key assumption of morals training is that people can be changed</a:t>
            </a:r>
          </a:p>
          <a:p>
            <a:pPr lvl="1" eaLnBrk="1" hangingPunct="1"/>
            <a:r>
              <a:rPr lang="en-US" sz="1800" smtClean="0"/>
              <a:t>May not work for all offenders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Morals Training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98"/>
    </mc:Choice>
    <mc:Fallback xmlns="">
      <p:transition spd="slow" advTm="57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Moral Reconation Therapy (MRT)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Seeks to improve offenders’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Awareness of decision-making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Behavior through higher moral reasoning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Does it work?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Not clear for drunk drivers and drug offenders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Appears to work for probationers, parolees, and incarcerated individuals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May also work for domestic violence offenders and juvenile delinquents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Effects on sex offenders are unclear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(Continued)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06"/>
    </mc:Choice>
    <mc:Fallback xmlns="">
      <p:transition spd="slow" advTm="54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1091</TotalTime>
  <Words>1402</Words>
  <Application>Microsoft Office PowerPoint</Application>
  <PresentationFormat>On-screen Show (4:3)</PresentationFormat>
  <Paragraphs>222</Paragraphs>
  <Slides>28</Slides>
  <Notes>26</Notes>
  <HiddenSlides>0</HiddenSlides>
  <MMClips>28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Chapter 11</vt:lpstr>
      <vt:lpstr>An Unpopular Approach</vt:lpstr>
      <vt:lpstr>A Movement toward the Left</vt:lpstr>
      <vt:lpstr>Some Definitions</vt:lpstr>
      <vt:lpstr>Criminals Are Not Created Equal</vt:lpstr>
      <vt:lpstr>Rehabilitation</vt:lpstr>
      <vt:lpstr>Targeting Cognitive Skills</vt:lpstr>
      <vt:lpstr>Morals Training</vt:lpstr>
      <vt:lpstr>(Continued)</vt:lpstr>
      <vt:lpstr>Reasoning Training</vt:lpstr>
      <vt:lpstr>Reasoning and Rehabilitation</vt:lpstr>
      <vt:lpstr>Anger Management</vt:lpstr>
      <vt:lpstr>Improving Victim Awareness</vt:lpstr>
      <vt:lpstr>Life Skills Training</vt:lpstr>
      <vt:lpstr>Treatment</vt:lpstr>
      <vt:lpstr>Treating Drug Addicts In Prison</vt:lpstr>
      <vt:lpstr>Out of Prison</vt:lpstr>
      <vt:lpstr>Drug Testing and Treatment</vt:lpstr>
      <vt:lpstr>Treating Sex Offenders</vt:lpstr>
      <vt:lpstr>Job Training</vt:lpstr>
      <vt:lpstr>Job Training for Convicts</vt:lpstr>
      <vt:lpstr>Education as Job Training</vt:lpstr>
      <vt:lpstr>Vocational Training</vt:lpstr>
      <vt:lpstr>Correctional Industries</vt:lpstr>
      <vt:lpstr>Work Release</vt:lpstr>
      <vt:lpstr>Job Training for the General Population</vt:lpstr>
      <vt:lpstr>Housing Dispersal and Mobility Programs</vt:lpstr>
      <vt:lpstr>Conclusion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John Worrall</dc:creator>
  <cp:lastModifiedBy>Rick</cp:lastModifiedBy>
  <cp:revision>22</cp:revision>
  <cp:lastPrinted>2012-09-05T17:02:19Z</cp:lastPrinted>
  <dcterms:created xsi:type="dcterms:W3CDTF">2004-11-03T22:00:42Z</dcterms:created>
  <dcterms:modified xsi:type="dcterms:W3CDTF">2013-07-24T21:55:16Z</dcterms:modified>
</cp:coreProperties>
</file>